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2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0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0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6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8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7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1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19554-EDF1-4D9B-B370-638281FB9D55}" type="datetimeFigureOut">
              <a:rPr lang="en-US" smtClean="0"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C16C7-94B4-417F-81F4-51736DD5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602"/>
            <a:ext cx="10515600" cy="1325563"/>
          </a:xfrm>
        </p:spPr>
        <p:txBody>
          <a:bodyPr/>
          <a:lstStyle/>
          <a:p>
            <a:r>
              <a:rPr lang="en-GB" altLang="en-US" dirty="0" smtClean="0"/>
              <a:t>Negative numbers:</a:t>
            </a:r>
            <a:br>
              <a:rPr lang="en-GB" altLang="en-US" dirty="0" smtClean="0"/>
            </a:br>
            <a:r>
              <a:rPr lang="en-GB" altLang="en-US" dirty="0" smtClean="0"/>
              <a:t>Week 10 Lesson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27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868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GB" altLang="en-US" dirty="0" smtClean="0"/>
              <a:t>There is a fixed number of bits in a processor to store data:</a:t>
            </a:r>
          </a:p>
          <a:p>
            <a:pPr marL="0" indent="0"/>
            <a:r>
              <a:rPr lang="en-GB" altLang="en-US" dirty="0" smtClean="0"/>
              <a:t>32-bit </a:t>
            </a:r>
          </a:p>
          <a:p>
            <a:pPr marL="0" indent="0"/>
            <a:r>
              <a:rPr lang="en-GB" altLang="en-US" dirty="0" smtClean="0"/>
              <a:t>64-bit</a:t>
            </a:r>
          </a:p>
          <a:p>
            <a:pPr marL="0" indent="0"/>
            <a:r>
              <a:rPr lang="en-GB" altLang="en-US" dirty="0" smtClean="0"/>
              <a:t>At GCSE you only look at 8-bit numbers, but the principle is the same.</a:t>
            </a:r>
          </a:p>
          <a:p>
            <a:pPr marL="0" indent="0"/>
            <a:r>
              <a:rPr lang="en-GB" altLang="en-US" dirty="0" smtClean="0"/>
              <a:t>How many positive whole number values can be stored:</a:t>
            </a:r>
          </a:p>
          <a:p>
            <a:pPr marL="0" indent="0"/>
            <a:r>
              <a:rPr lang="en-GB" altLang="en-US" dirty="0" smtClean="0"/>
              <a:t>in 4 bits?</a:t>
            </a:r>
          </a:p>
          <a:p>
            <a:pPr marL="0" indent="0"/>
            <a:r>
              <a:rPr lang="en-GB" altLang="en-US" dirty="0" smtClean="0"/>
              <a:t>in 8 bits?</a:t>
            </a:r>
          </a:p>
          <a:p>
            <a:pPr marL="0" indent="0"/>
            <a:r>
              <a:rPr lang="en-GB" altLang="en-US" dirty="0" smtClean="0"/>
              <a:t>So, how are negative numbers represented in 8 bits?</a:t>
            </a:r>
          </a:p>
          <a:p>
            <a:pPr marL="0" indent="0"/>
            <a:r>
              <a:rPr lang="en-GB" altLang="en-US" dirty="0" smtClean="0"/>
              <a:t>Sign and magnitude</a:t>
            </a:r>
          </a:p>
          <a:p>
            <a:pPr marL="0" indent="0"/>
            <a:r>
              <a:rPr lang="en-GB" altLang="en-US" dirty="0" smtClean="0"/>
              <a:t>Two</a:t>
            </a:r>
            <a:r>
              <a:rPr lang="ja-JP" altLang="en-GB" dirty="0" smtClean="0"/>
              <a:t>’</a:t>
            </a:r>
            <a:r>
              <a:rPr lang="en-GB" altLang="ja-JP" dirty="0" smtClean="0"/>
              <a:t>s complement</a:t>
            </a:r>
            <a:endParaRPr lang="en-GB" altLang="en-US" dirty="0" smtClean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How to represent negative numbers</a:t>
            </a:r>
          </a:p>
        </p:txBody>
      </p:sp>
    </p:spTree>
    <p:extLst>
      <p:ext uri="{BB962C8B-B14F-4D97-AF65-F5344CB8AC3E}">
        <p14:creationId xmlns:p14="http://schemas.microsoft.com/office/powerpoint/2010/main" val="1456156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Sign and magnitude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5474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dirty="0" smtClean="0"/>
              <a:t>The most significant bit is the ‘sign bit’:</a:t>
            </a:r>
          </a:p>
          <a:p>
            <a:r>
              <a:rPr lang="en-GB" altLang="en-US" dirty="0" smtClean="0"/>
              <a:t>1 = minus and 0 = plus</a:t>
            </a:r>
          </a:p>
        </p:txBody>
      </p:sp>
      <p:graphicFrame>
        <p:nvGraphicFramePr>
          <p:cNvPr id="5" name="Group 243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933384" y="2302613"/>
          <a:ext cx="6521450" cy="1909763"/>
        </p:xfrm>
        <a:graphic>
          <a:graphicData uri="http://schemas.openxmlformats.org/drawingml/2006/table">
            <a:tbl>
              <a:tblPr/>
              <a:tblGrid>
                <a:gridCol w="725487"/>
                <a:gridCol w="722313"/>
                <a:gridCol w="725487"/>
                <a:gridCol w="727075"/>
                <a:gridCol w="720725"/>
                <a:gridCol w="727075"/>
                <a:gridCol w="725488"/>
                <a:gridCol w="722312"/>
                <a:gridCol w="725488"/>
              </a:tblGrid>
              <a:tr h="44608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–2</a:t>
                      </a:r>
                      <a:r>
                        <a:rPr kumimoji="0" lang="en-GB" altLang="x-none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64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32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 –13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447733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SzPct val="80000"/>
            </a:pPr>
            <a:r>
              <a:rPr lang="en-US" altLang="en-US" dirty="0" smtClean="0"/>
              <a:t>Conversion to denary is the same: just add up the values.</a:t>
            </a:r>
          </a:p>
          <a:p>
            <a:pPr>
              <a:spcBef>
                <a:spcPct val="50000"/>
              </a:spcBef>
              <a:buSzPct val="80000"/>
            </a:pPr>
            <a:r>
              <a:rPr lang="en-US" altLang="en-US" dirty="0" smtClean="0"/>
              <a:t>Remember that the number is now negative.</a:t>
            </a:r>
          </a:p>
          <a:p>
            <a:pPr>
              <a:spcBef>
                <a:spcPct val="50000"/>
              </a:spcBef>
              <a:buSzPct val="80000"/>
            </a:pPr>
            <a:r>
              <a:rPr lang="en-US" altLang="en-US" dirty="0" smtClean="0"/>
              <a:t>If the sign is 0, it is a positive number.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869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problems with sign and magnitude</a:t>
            </a:r>
            <a:endParaRPr lang="en-US" altLang="en-US" smtClean="0"/>
          </a:p>
        </p:txBody>
      </p:sp>
      <p:sp>
        <p:nvSpPr>
          <p:cNvPr id="5" name="Rectangle 4"/>
          <p:cNvSpPr/>
          <p:nvPr/>
        </p:nvSpPr>
        <p:spPr>
          <a:xfrm>
            <a:off x="961622" y="1690688"/>
            <a:ext cx="6096000" cy="9861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Both 1000 0000 and 0000 0000 represent 0.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It wastes one binary code.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Addition doesn’t always work.</a:t>
            </a:r>
          </a:p>
        </p:txBody>
      </p:sp>
      <p:graphicFrame>
        <p:nvGraphicFramePr>
          <p:cNvPr id="6" name="Group 203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102732" y="3016251"/>
          <a:ext cx="7396162" cy="1900239"/>
        </p:xfrm>
        <a:graphic>
          <a:graphicData uri="http://schemas.openxmlformats.org/drawingml/2006/table">
            <a:tbl>
              <a:tblPr/>
              <a:tblGrid>
                <a:gridCol w="671512"/>
                <a:gridCol w="674688"/>
                <a:gridCol w="671512"/>
                <a:gridCol w="671513"/>
                <a:gridCol w="671512"/>
                <a:gridCol w="674688"/>
                <a:gridCol w="671512"/>
                <a:gridCol w="671513"/>
                <a:gridCol w="671512"/>
                <a:gridCol w="674688"/>
                <a:gridCol w="671512"/>
              </a:tblGrid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-12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13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The alternative: two’s complement</a:t>
            </a:r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1427163"/>
            <a:ext cx="8432800" cy="5270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/>
              <a:t>The most significant bit is a minus </a:t>
            </a:r>
            <a:r>
              <a:rPr lang="en-GB" altLang="en-US" b="1" dirty="0" smtClean="0"/>
              <a:t>number</a:t>
            </a:r>
            <a:r>
              <a:rPr lang="en-GB" altLang="en-US" dirty="0" smtClean="0"/>
              <a:t> as well as a sign bit.</a:t>
            </a:r>
            <a:endParaRPr lang="en-GB" altLang="en-US" b="1" dirty="0"/>
          </a:p>
        </p:txBody>
      </p:sp>
      <p:graphicFrame>
        <p:nvGraphicFramePr>
          <p:cNvPr id="5" name="Group 63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838200" y="2061369"/>
          <a:ext cx="6648450" cy="1909764"/>
        </p:xfrm>
        <a:graphic>
          <a:graphicData uri="http://schemas.openxmlformats.org/drawingml/2006/table">
            <a:tbl>
              <a:tblPr/>
              <a:tblGrid>
                <a:gridCol w="725488"/>
                <a:gridCol w="722312"/>
                <a:gridCol w="725488"/>
                <a:gridCol w="727075"/>
                <a:gridCol w="720725"/>
                <a:gridCol w="727075"/>
                <a:gridCol w="725487"/>
                <a:gridCol w="722313"/>
                <a:gridCol w="852487"/>
              </a:tblGrid>
              <a:tr h="44608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–2</a:t>
                      </a:r>
                      <a:r>
                        <a:rPr kumimoji="0" lang="en-GB" altLang="x-none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  <a:r>
                        <a:rPr kumimoji="0" lang="en-GB" altLang="x-none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–128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64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32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-128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 –115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9803" y="4256704"/>
            <a:ext cx="6096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80000"/>
            </a:pPr>
            <a:r>
              <a:rPr lang="en-GB" altLang="en-US" dirty="0" smtClean="0"/>
              <a:t>The largest positive number that can be represented is</a:t>
            </a:r>
          </a:p>
          <a:p>
            <a:pPr>
              <a:spcBef>
                <a:spcPct val="50000"/>
              </a:spcBef>
              <a:buSzPct val="80000"/>
            </a:pPr>
            <a:r>
              <a:rPr lang="en-GB" altLang="en-US" dirty="0" smtClean="0"/>
              <a:t>	0111 1111 (i.e. +127)</a:t>
            </a:r>
          </a:p>
          <a:p>
            <a:pPr>
              <a:spcBef>
                <a:spcPct val="50000"/>
              </a:spcBef>
              <a:buSzPct val="80000"/>
            </a:pPr>
            <a:r>
              <a:rPr lang="en-GB" altLang="en-US" dirty="0" smtClean="0"/>
              <a:t>The largest negative number that can be represented is</a:t>
            </a:r>
          </a:p>
          <a:p>
            <a:pPr>
              <a:spcBef>
                <a:spcPct val="50000"/>
              </a:spcBef>
              <a:buSzPct val="80000"/>
            </a:pPr>
            <a:r>
              <a:rPr lang="en-GB" altLang="en-US" dirty="0" smtClean="0"/>
              <a:t>	1000 0000 (i.e. –128)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626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The same sum in two’s complement</a:t>
            </a:r>
            <a:endParaRPr lang="en-GB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003054" y="1507677"/>
          <a:ext cx="7396162" cy="1900239"/>
        </p:xfrm>
        <a:graphic>
          <a:graphicData uri="http://schemas.openxmlformats.org/drawingml/2006/table">
            <a:tbl>
              <a:tblPr/>
              <a:tblGrid>
                <a:gridCol w="671512"/>
                <a:gridCol w="674688"/>
                <a:gridCol w="671512"/>
                <a:gridCol w="671513"/>
                <a:gridCol w="671512"/>
                <a:gridCol w="674688"/>
                <a:gridCol w="671512"/>
                <a:gridCol w="671513"/>
                <a:gridCol w="671512"/>
                <a:gridCol w="674688"/>
                <a:gridCol w="671512"/>
              </a:tblGrid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r>
                        <a:rPr kumimoji="0" lang="en-GB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Verdana" charset="0"/>
                        <a:buNone/>
                        <a:tabLst/>
                      </a:pPr>
                      <a:endParaRPr kumimoji="0" lang="en-US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03054" y="3869573"/>
            <a:ext cx="6096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>
              <a:lnSpc>
                <a:spcPct val="80000"/>
              </a:lnSpc>
            </a:pPr>
            <a:r>
              <a:rPr lang="en-GB" altLang="en-US" dirty="0" smtClean="0"/>
              <a:t>And there’s only one way of representing 0:</a:t>
            </a:r>
          </a:p>
          <a:p>
            <a:pPr marL="355600" indent="-355600">
              <a:lnSpc>
                <a:spcPct val="80000"/>
              </a:lnSpc>
            </a:pPr>
            <a:r>
              <a:rPr lang="en-GB" altLang="en-US" dirty="0" smtClean="0"/>
              <a:t>	0000 0000</a:t>
            </a:r>
          </a:p>
        </p:txBody>
      </p:sp>
    </p:spTree>
    <p:extLst>
      <p:ext uri="{BB962C8B-B14F-4D97-AF65-F5344CB8AC3E}">
        <p14:creationId xmlns:p14="http://schemas.microsoft.com/office/powerpoint/2010/main" val="23415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>Shifts: arithmetic – with negative numbers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33350" y="1690688"/>
          <a:ext cx="5291138" cy="1068388"/>
        </p:xfrm>
        <a:graphic>
          <a:graphicData uri="http://schemas.openxmlformats.org/drawingml/2006/table">
            <a:tbl>
              <a:tblPr/>
              <a:tblGrid>
                <a:gridCol w="1108075"/>
                <a:gridCol w="311150"/>
                <a:gridCol w="206375"/>
                <a:gridCol w="206375"/>
                <a:gridCol w="207963"/>
                <a:gridCol w="206375"/>
                <a:gridCol w="206375"/>
                <a:gridCol w="207962"/>
                <a:gridCol w="206375"/>
                <a:gridCol w="206375"/>
                <a:gridCol w="622300"/>
                <a:gridCol w="796925"/>
                <a:gridCol w="798513"/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Left-shift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23)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46)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33350" y="3730380"/>
          <a:ext cx="5291138" cy="1166811"/>
        </p:xfrm>
        <a:graphic>
          <a:graphicData uri="http://schemas.openxmlformats.org/drawingml/2006/table">
            <a:tbl>
              <a:tblPr/>
              <a:tblGrid>
                <a:gridCol w="1108075"/>
                <a:gridCol w="311150"/>
                <a:gridCol w="206375"/>
                <a:gridCol w="206375"/>
                <a:gridCol w="207963"/>
                <a:gridCol w="206375"/>
                <a:gridCol w="206375"/>
                <a:gridCol w="207962"/>
                <a:gridCol w="206375"/>
                <a:gridCol w="206375"/>
                <a:gridCol w="622300"/>
                <a:gridCol w="796925"/>
                <a:gridCol w="798513"/>
              </a:tblGrid>
              <a:tr h="382587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Right-shift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-105)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1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   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</a:tr>
              <a:tr h="3921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-53)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9638" y="15892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dirty="0" smtClean="0">
                <a:solidFill>
                  <a:srgbClr val="A72B5A"/>
                </a:solidFill>
              </a:rPr>
              <a:t>This has the effect of multiplying by 2.</a:t>
            </a:r>
          </a:p>
          <a:p>
            <a:endParaRPr lang="en-GB" altLang="en-US" dirty="0" smtClean="0">
              <a:solidFill>
                <a:srgbClr val="A72B5A"/>
              </a:solidFill>
            </a:endParaRPr>
          </a:p>
          <a:p>
            <a:r>
              <a:rPr lang="en-GB" altLang="en-US" dirty="0" smtClean="0">
                <a:solidFill>
                  <a:srgbClr val="A72B5A"/>
                </a:solidFill>
              </a:rPr>
              <a:t>A new 0 is shifted in.</a:t>
            </a:r>
            <a:endParaRPr lang="en-GB" altLang="en-US" dirty="0">
              <a:solidFill>
                <a:srgbClr val="A72B5A"/>
              </a:solidFill>
            </a:endParaRPr>
          </a:p>
        </p:txBody>
      </p:sp>
      <p:sp>
        <p:nvSpPr>
          <p:cNvPr id="8" name="TextBox 33"/>
          <p:cNvSpPr txBox="1">
            <a:spLocks noChangeArrowheads="1"/>
          </p:cNvSpPr>
          <p:nvPr/>
        </p:nvSpPr>
        <p:spPr bwMode="auto">
          <a:xfrm>
            <a:off x="6519638" y="3595621"/>
            <a:ext cx="243681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600" dirty="0">
                <a:solidFill>
                  <a:srgbClr val="A72B5A"/>
                </a:solidFill>
              </a:rPr>
              <a:t>This has the effect of dividing by 2.</a:t>
            </a:r>
          </a:p>
          <a:p>
            <a:endParaRPr lang="en-GB" altLang="en-US" sz="1600" dirty="0">
              <a:solidFill>
                <a:srgbClr val="A72B5A"/>
              </a:solidFill>
            </a:endParaRPr>
          </a:p>
          <a:p>
            <a:r>
              <a:rPr lang="en-GB" altLang="en-US" sz="1600" dirty="0">
                <a:solidFill>
                  <a:srgbClr val="A72B5A"/>
                </a:solidFill>
              </a:rPr>
              <a:t>The MSB value is </a:t>
            </a:r>
            <a:r>
              <a:rPr lang="en-GB" altLang="en-US" sz="1600" b="1" u="sng" dirty="0">
                <a:solidFill>
                  <a:srgbClr val="A72B5A"/>
                </a:solidFill>
              </a:rPr>
              <a:t>always</a:t>
            </a:r>
            <a:r>
              <a:rPr lang="en-GB" altLang="en-US" sz="1600" dirty="0">
                <a:solidFill>
                  <a:srgbClr val="A72B5A"/>
                </a:solidFill>
              </a:rPr>
              <a:t> maintained; in this example a 1 is inserted.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3350" y="58684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i="1" dirty="0" smtClean="0">
                <a:solidFill>
                  <a:srgbClr val="000000"/>
                </a:solidFill>
              </a:rPr>
              <a:t>Arithmetic right-shift best for signed two</a:t>
            </a:r>
            <a:r>
              <a:rPr lang="ja-JP" altLang="en-GB" i="1" dirty="0" smtClean="0">
                <a:solidFill>
                  <a:srgbClr val="000000"/>
                </a:solidFill>
              </a:rPr>
              <a:t>’</a:t>
            </a:r>
            <a:r>
              <a:rPr lang="en-GB" altLang="ja-JP" i="1" dirty="0" smtClean="0">
                <a:solidFill>
                  <a:srgbClr val="000000"/>
                </a:solidFill>
              </a:rPr>
              <a:t>s complement since this retains the MSB (i.e. sign) value.</a:t>
            </a:r>
            <a:endParaRPr lang="en-GB" altLang="ja-JP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1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Shifts: logical</a:t>
            </a:r>
            <a:endParaRPr lang="en-GB" altLang="en-US" sz="200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07593" y="1891384"/>
          <a:ext cx="5291138" cy="1062036"/>
        </p:xfrm>
        <a:graphic>
          <a:graphicData uri="http://schemas.openxmlformats.org/drawingml/2006/table">
            <a:tbl>
              <a:tblPr/>
              <a:tblGrid>
                <a:gridCol w="1108075"/>
                <a:gridCol w="311150"/>
                <a:gridCol w="206375"/>
                <a:gridCol w="206375"/>
                <a:gridCol w="207963"/>
                <a:gridCol w="206375"/>
                <a:gridCol w="206375"/>
                <a:gridCol w="207962"/>
                <a:gridCol w="206375"/>
                <a:gridCol w="206375"/>
                <a:gridCol w="622300"/>
                <a:gridCol w="796925"/>
                <a:gridCol w="798513"/>
              </a:tblGrid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Left-shift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23)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</a:tr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46)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07593" y="3956565"/>
          <a:ext cx="5291138" cy="1062036"/>
        </p:xfrm>
        <a:graphic>
          <a:graphicData uri="http://schemas.openxmlformats.org/drawingml/2006/table">
            <a:tbl>
              <a:tblPr/>
              <a:tblGrid>
                <a:gridCol w="1108075"/>
                <a:gridCol w="311150"/>
                <a:gridCol w="206375"/>
                <a:gridCol w="206375"/>
                <a:gridCol w="207963"/>
                <a:gridCol w="206375"/>
                <a:gridCol w="206375"/>
                <a:gridCol w="207962"/>
                <a:gridCol w="206375"/>
                <a:gridCol w="206375"/>
                <a:gridCol w="622300"/>
                <a:gridCol w="796925"/>
                <a:gridCol w="798513"/>
              </a:tblGrid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Right-shift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23)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</a:tr>
              <a:tr h="35401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=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</a:t>
                      </a:r>
                      <a:endParaRPr kumimoji="0" lang="en-GB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MS PGothic" charset="-128"/>
                        </a:defRPr>
                      </a:lvl1pPr>
                      <a:lvl2pPr marL="742950" indent="-285750">
                        <a:spcBef>
                          <a:spcPct val="50000"/>
                        </a:spcBef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80000"/>
                        <a:buFont typeface="Verdana" charset="0"/>
                        <a:defRPr>
                          <a:solidFill>
                            <a:schemeClr val="tx1"/>
                          </a:solidFill>
                          <a:latin typeface="Verdan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(decimal 11)</a:t>
                      </a:r>
                      <a:endParaRPr kumimoji="0" lang="en-GB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2417" y="179535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dirty="0" smtClean="0">
                <a:solidFill>
                  <a:srgbClr val="A72B5A"/>
                </a:solidFill>
              </a:rPr>
              <a:t>This has the effect of multiplying by 2.</a:t>
            </a:r>
          </a:p>
          <a:p>
            <a:endParaRPr lang="en-GB" altLang="en-US" dirty="0" smtClean="0">
              <a:solidFill>
                <a:srgbClr val="A72B5A"/>
              </a:solidFill>
            </a:endParaRPr>
          </a:p>
          <a:p>
            <a:r>
              <a:rPr lang="en-GB" altLang="en-US" dirty="0" smtClean="0">
                <a:solidFill>
                  <a:srgbClr val="A72B5A"/>
                </a:solidFill>
              </a:rPr>
              <a:t>A new 0 is shifted in</a:t>
            </a:r>
            <a:endParaRPr lang="en-GB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6607041" y="3825595"/>
            <a:ext cx="24368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600" dirty="0">
                <a:solidFill>
                  <a:srgbClr val="A72B5A"/>
                </a:solidFill>
              </a:rPr>
              <a:t>This has the effect of dividing by 2.</a:t>
            </a:r>
          </a:p>
          <a:p>
            <a:endParaRPr lang="en-GB" altLang="en-US" sz="1600" dirty="0">
              <a:solidFill>
                <a:srgbClr val="A72B5A"/>
              </a:solidFill>
            </a:endParaRPr>
          </a:p>
          <a:p>
            <a:r>
              <a:rPr lang="en-GB" altLang="en-US" sz="1600" dirty="0">
                <a:solidFill>
                  <a:srgbClr val="A72B5A"/>
                </a:solidFill>
              </a:rPr>
              <a:t>In a logical shift a 0 is </a:t>
            </a:r>
            <a:r>
              <a:rPr lang="en-GB" altLang="en-US" sz="1600" b="1" u="sng" dirty="0">
                <a:solidFill>
                  <a:srgbClr val="A72B5A"/>
                </a:solidFill>
              </a:rPr>
              <a:t>always</a:t>
            </a:r>
            <a:r>
              <a:rPr lang="en-GB" altLang="en-US" sz="1600" dirty="0">
                <a:solidFill>
                  <a:srgbClr val="A72B5A"/>
                </a:solidFill>
              </a:rPr>
              <a:t> inserted.</a:t>
            </a:r>
          </a:p>
        </p:txBody>
      </p:sp>
      <p:sp>
        <p:nvSpPr>
          <p:cNvPr id="9" name="Rectangle 8"/>
          <p:cNvSpPr/>
          <p:nvPr/>
        </p:nvSpPr>
        <p:spPr>
          <a:xfrm>
            <a:off x="1007593" y="561014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i="1" dirty="0" smtClean="0">
                <a:solidFill>
                  <a:srgbClr val="000000"/>
                </a:solidFill>
              </a:rPr>
              <a:t>Logical shifts, which always copy in a 0, are ideal for unsigned binary numbers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Widescreen</PresentationFormat>
  <Paragraphs>250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Calibri Light</vt:lpstr>
      <vt:lpstr>Verdana</vt:lpstr>
      <vt:lpstr>Office Theme</vt:lpstr>
      <vt:lpstr>Negative numbers: Week 10 Lesson 1</vt:lpstr>
      <vt:lpstr>How to represent negative numbers</vt:lpstr>
      <vt:lpstr>Sign and magnitude</vt:lpstr>
      <vt:lpstr>The problems with sign and magnitude</vt:lpstr>
      <vt:lpstr>The alternative: two’s complement</vt:lpstr>
      <vt:lpstr>The same sum in two’s complement</vt:lpstr>
      <vt:lpstr>Shifts: arithmetic – with negative numbers  </vt:lpstr>
      <vt:lpstr>Shifts: logical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 numbers: Week 10 Lesson 1</dc:title>
  <dc:creator>Lenovo</dc:creator>
  <cp:lastModifiedBy>Lenovo</cp:lastModifiedBy>
  <cp:revision>1</cp:revision>
  <dcterms:created xsi:type="dcterms:W3CDTF">2017-07-02T10:17:53Z</dcterms:created>
  <dcterms:modified xsi:type="dcterms:W3CDTF">2017-07-02T10:18:41Z</dcterms:modified>
</cp:coreProperties>
</file>